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3" d="100"/>
          <a:sy n="73" d="100"/>
        </p:scale>
        <p:origin x="734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658578-BD14-413A-8760-0C6EA86DD747}" type="datetimeFigureOut">
              <a:rPr lang="en-US" smtClean="0"/>
              <a:t>10/30/2021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C36E5-C272-4590-A0C4-4A47111848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7475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658578-BD14-413A-8760-0C6EA86DD747}" type="datetimeFigureOut">
              <a:rPr lang="en-US" smtClean="0"/>
              <a:t>10/30/2021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C36E5-C272-4590-A0C4-4A47111848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2655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658578-BD14-413A-8760-0C6EA86DD747}" type="datetimeFigureOut">
              <a:rPr lang="en-US" smtClean="0"/>
              <a:t>10/30/2021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C36E5-C272-4590-A0C4-4A47111848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3920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658578-BD14-413A-8760-0C6EA86DD747}" type="datetimeFigureOut">
              <a:rPr lang="en-US" smtClean="0"/>
              <a:t>10/30/2021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C36E5-C272-4590-A0C4-4A47111848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3371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658578-BD14-413A-8760-0C6EA86DD747}" type="datetimeFigureOut">
              <a:rPr lang="en-US" smtClean="0"/>
              <a:t>10/30/2021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C36E5-C272-4590-A0C4-4A47111848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52785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658578-BD14-413A-8760-0C6EA86DD747}" type="datetimeFigureOut">
              <a:rPr lang="en-US" smtClean="0"/>
              <a:t>10/30/2021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C36E5-C272-4590-A0C4-4A47111848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980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658578-BD14-413A-8760-0C6EA86DD747}" type="datetimeFigureOut">
              <a:rPr lang="en-US" smtClean="0"/>
              <a:t>10/30/2021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C36E5-C272-4590-A0C4-4A47111848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3922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658578-BD14-413A-8760-0C6EA86DD747}" type="datetimeFigureOut">
              <a:rPr lang="en-US" smtClean="0"/>
              <a:t>10/30/2021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C36E5-C272-4590-A0C4-4A47111848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2582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658578-BD14-413A-8760-0C6EA86DD747}" type="datetimeFigureOut">
              <a:rPr lang="en-US" smtClean="0"/>
              <a:t>10/30/2021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C36E5-C272-4590-A0C4-4A47111848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5535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658578-BD14-413A-8760-0C6EA86DD747}" type="datetimeFigureOut">
              <a:rPr lang="en-US" smtClean="0"/>
              <a:t>10/30/2021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C36E5-C272-4590-A0C4-4A47111848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4247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658578-BD14-413A-8760-0C6EA86DD747}" type="datetimeFigureOut">
              <a:rPr lang="en-US" smtClean="0"/>
              <a:t>10/30/2021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C36E5-C272-4590-A0C4-4A47111848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9476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658578-BD14-413A-8760-0C6EA86DD747}" type="datetimeFigureOut">
              <a:rPr lang="en-US" smtClean="0"/>
              <a:t>10/30/2021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3C36E5-C272-4590-A0C4-4A47111848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1918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715386" y="1148317"/>
            <a:ext cx="873641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Using Genetic Programming for Making a New Evolutionary Artwork, Based on Human-Computer Interactions for Autism Rehabilitation</a:t>
            </a:r>
          </a:p>
          <a:p>
            <a:pPr algn="ctr"/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Seyed Muhammad Hossein Mousavi</a:t>
            </a:r>
            <a:endParaRPr lang="en-US" sz="2400" i="1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Narges Aghsaghloo</a:t>
            </a:r>
          </a:p>
          <a:p>
            <a:pPr algn="ctr"/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 flipH="1">
            <a:off x="1945759" y="3133476"/>
            <a:ext cx="8080744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1715386" y="1148317"/>
            <a:ext cx="8576930" cy="1520455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0" y="6411432"/>
            <a:ext cx="563526" cy="446568"/>
          </a:xfrm>
          <a:prstGeom prst="round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2915" y="4564637"/>
            <a:ext cx="901359" cy="1335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322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>
            <a:off x="0" y="6411432"/>
            <a:ext cx="563526" cy="446568"/>
          </a:xfrm>
          <a:prstGeom prst="round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10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648586" y="6560288"/>
            <a:ext cx="11281144" cy="297712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Using Genetic Programming for Making a New Evolutionary Artwork, Based on Human-Computer Interactions for Autism Rehabilitation</a:t>
            </a:r>
          </a:p>
        </p:txBody>
      </p:sp>
      <p:sp>
        <p:nvSpPr>
          <p:cNvPr id="14" name="Trapezoid 13"/>
          <p:cNvSpPr/>
          <p:nvPr/>
        </p:nvSpPr>
        <p:spPr>
          <a:xfrm>
            <a:off x="5305647" y="1"/>
            <a:ext cx="3657600" cy="191386"/>
          </a:xfrm>
          <a:prstGeom prst="trapezoid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Introduction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35935" y="361507"/>
            <a:ext cx="1131304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526" y="696163"/>
            <a:ext cx="11009946" cy="4670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03739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>
            <a:off x="0" y="6411432"/>
            <a:ext cx="563526" cy="446568"/>
          </a:xfrm>
          <a:prstGeom prst="round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648586" y="6560288"/>
            <a:ext cx="11281144" cy="297712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Using Genetic Programming for Making a New Evolutionary Artwork, Based on Human-Computer Interactions for Autism Rehabilitation</a:t>
            </a:r>
          </a:p>
        </p:txBody>
      </p:sp>
      <p:sp>
        <p:nvSpPr>
          <p:cNvPr id="14" name="Trapezoid 13"/>
          <p:cNvSpPr/>
          <p:nvPr/>
        </p:nvSpPr>
        <p:spPr>
          <a:xfrm>
            <a:off x="5305647" y="1"/>
            <a:ext cx="3657600" cy="191386"/>
          </a:xfrm>
          <a:prstGeom prst="trapezoid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Prior Related Researches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39479" y="191387"/>
            <a:ext cx="11313042" cy="6136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Related works: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EA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Karl Sims and William Latham  (EA 1990)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David Hart  (EA 2006)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Bacon (2003 EA)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Davidson (1999 EA)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Kleiweg (2006 EA)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Maxwell (2006 EA) 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Mills (2006 EA)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Saunders (2006 EA)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Autism therapy 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Wang, Michelle 2013-autism rehabilitation -</a:t>
            </a:r>
            <a:r>
              <a:rPr lang="fa-I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virtual reality</a:t>
            </a:r>
            <a:r>
              <a:rPr lang="fa-I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rehabilitation 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Jason M.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O’Kane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et al-2011-adaptive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robot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design with hand and face tracking 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Boucenna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Sofiane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et al-2014-</a:t>
            </a:r>
            <a:r>
              <a:rPr lang="fa-I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review on interactive technologies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autistic children 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Scassellati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Brian et al-2012-</a:t>
            </a:r>
            <a:r>
              <a:rPr lang="fa-I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autism therapy by analyzing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robot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design decisions,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human-robot interactions</a:t>
            </a:r>
            <a:endParaRPr lang="en-US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464562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>
            <a:off x="0" y="6411432"/>
            <a:ext cx="563526" cy="446568"/>
          </a:xfrm>
          <a:prstGeom prst="round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12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648586" y="6560288"/>
            <a:ext cx="11281144" cy="297712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Using Genetic Programming for Making a New Evolutionary Artwork, Based on Human-Computer Interactions for Autism Rehabilitation</a:t>
            </a:r>
          </a:p>
        </p:txBody>
      </p:sp>
      <p:sp>
        <p:nvSpPr>
          <p:cNvPr id="14" name="Trapezoid 13"/>
          <p:cNvSpPr/>
          <p:nvPr/>
        </p:nvSpPr>
        <p:spPr>
          <a:xfrm>
            <a:off x="5305647" y="1"/>
            <a:ext cx="3657600" cy="191386"/>
          </a:xfrm>
          <a:prstGeom prst="trapezoid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Prior Related Researches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35935" y="361507"/>
            <a:ext cx="1131304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 descr="draws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525" y="361507"/>
            <a:ext cx="11185451" cy="590107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7927669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>
            <a:off x="0" y="6411432"/>
            <a:ext cx="563526" cy="446568"/>
          </a:xfrm>
          <a:prstGeom prst="round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13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648586" y="6560288"/>
            <a:ext cx="11281144" cy="297712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Using Genetic Programming for Making a New Evolutionary Artwork, Based on Human-Computer Interactions for Autism Rehabilitation</a:t>
            </a:r>
          </a:p>
        </p:txBody>
      </p:sp>
      <p:sp>
        <p:nvSpPr>
          <p:cNvPr id="14" name="Trapezoid 13"/>
          <p:cNvSpPr/>
          <p:nvPr/>
        </p:nvSpPr>
        <p:spPr>
          <a:xfrm>
            <a:off x="5305647" y="1"/>
            <a:ext cx="3657600" cy="191386"/>
          </a:xfrm>
          <a:prstGeom prst="trapezoid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Proposed Method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35935" y="361507"/>
            <a:ext cx="1131304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Terminal and Function sets: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paper first introduces an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evolutionary art structure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 visual art using genetic algorithm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Terminal sets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terminals variables x and y refer to the (x, y) coordinate of image pixels and ‘Width’ and ‘height’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Phenotype variables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 sets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 sets are +, -, *, /, min, max, abs, neg, warp, sign, sqrt, pow, mdist, sin, cos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make final phenotype result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resulting image is passed to the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fitness function (aesthetic measures)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validation</a:t>
            </a:r>
          </a:p>
        </p:txBody>
      </p:sp>
      <p:pic>
        <p:nvPicPr>
          <p:cNvPr id="8" name="Picture 7" descr="main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9766" y="3500828"/>
            <a:ext cx="4945380" cy="298513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4756589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>
            <a:off x="0" y="6411432"/>
            <a:ext cx="563526" cy="446568"/>
          </a:xfrm>
          <a:prstGeom prst="round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14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648586" y="6560288"/>
            <a:ext cx="11281144" cy="297712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Using Genetic Programming for Making a New Evolutionary Artwork, Based on Human-Computer Interactions for Autism Rehabilitation</a:t>
            </a:r>
          </a:p>
        </p:txBody>
      </p:sp>
      <p:sp>
        <p:nvSpPr>
          <p:cNvPr id="14" name="Trapezoid 13"/>
          <p:cNvSpPr/>
          <p:nvPr/>
        </p:nvSpPr>
        <p:spPr>
          <a:xfrm>
            <a:off x="5305647" y="1"/>
            <a:ext cx="3657600" cy="191386"/>
          </a:xfrm>
          <a:prstGeom prst="trapezoid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Proposed Method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35935" y="361507"/>
            <a:ext cx="1131304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3576" y="312651"/>
            <a:ext cx="8117760" cy="6232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9037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>
            <a:off x="0" y="6411432"/>
            <a:ext cx="563526" cy="446568"/>
          </a:xfrm>
          <a:prstGeom prst="round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15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648586" y="6560288"/>
            <a:ext cx="11281144" cy="297712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Using Genetic Programming for Making a New Evolutionary Artwork, Based on Human-Computer Interactions for Autism Rehabilitation</a:t>
            </a:r>
          </a:p>
        </p:txBody>
      </p:sp>
      <p:sp>
        <p:nvSpPr>
          <p:cNvPr id="14" name="Trapezoid 13"/>
          <p:cNvSpPr/>
          <p:nvPr/>
        </p:nvSpPr>
        <p:spPr>
          <a:xfrm>
            <a:off x="5305647" y="1"/>
            <a:ext cx="3657600" cy="191386"/>
          </a:xfrm>
          <a:prstGeom prst="trapezoid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Proposed Method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35935" y="361507"/>
            <a:ext cx="1131304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4166" y="320040"/>
            <a:ext cx="6729984" cy="6217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41924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>
            <a:off x="0" y="6411432"/>
            <a:ext cx="563526" cy="446568"/>
          </a:xfrm>
          <a:prstGeom prst="round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16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648586" y="6560288"/>
            <a:ext cx="11281144" cy="297712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Using Genetic Programming for Making a New Evolutionary Artwork, Based on Human-Computer Interactions for Autism Rehabilitation</a:t>
            </a:r>
          </a:p>
        </p:txBody>
      </p:sp>
      <p:sp>
        <p:nvSpPr>
          <p:cNvPr id="14" name="Trapezoid 13"/>
          <p:cNvSpPr/>
          <p:nvPr/>
        </p:nvSpPr>
        <p:spPr>
          <a:xfrm>
            <a:off x="5305647" y="1"/>
            <a:ext cx="3657600" cy="191386"/>
          </a:xfrm>
          <a:prstGeom prst="trapezoid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Proposed Method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35935" y="361507"/>
            <a:ext cx="1131304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935" y="361507"/>
            <a:ext cx="11493795" cy="60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36753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>
            <a:off x="0" y="6411432"/>
            <a:ext cx="563526" cy="446568"/>
          </a:xfrm>
          <a:prstGeom prst="round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17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648586" y="6560288"/>
            <a:ext cx="11281144" cy="297712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Using Genetic Programming for Making a New Evolutionary Artwork, Based on Human-Computer Interactions for Autism Rehabilitation</a:t>
            </a:r>
          </a:p>
        </p:txBody>
      </p:sp>
      <p:sp>
        <p:nvSpPr>
          <p:cNvPr id="14" name="Trapezoid 13"/>
          <p:cNvSpPr/>
          <p:nvPr/>
        </p:nvSpPr>
        <p:spPr>
          <a:xfrm>
            <a:off x="5305647" y="1"/>
            <a:ext cx="3657600" cy="191386"/>
          </a:xfrm>
          <a:prstGeom prst="trapezoid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Validation and Results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39479" y="236516"/>
            <a:ext cx="1131304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Aesthetic measure (fitness function):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Aesthetic measures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Functions that assign an aesthetic value to an object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Used for validating EA structure as fitness function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aesthetic measures are Global Contrast Factor (GCF) and Information Theory (IT)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Global Contrast Factor (GCF)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GCF calculates contrast (difference in luminance or brightness) 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Less differences in luminance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have low contrast and are considered ‘boring’ - So have a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less aesthetic value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Contrast is calculated by computing the (average) difference in luminance between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two neighboring superpixels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Superpixels are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rectangular blocks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the image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484" y="3261480"/>
            <a:ext cx="4581525" cy="3057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58577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>
            <a:off x="0" y="6411432"/>
            <a:ext cx="563526" cy="446568"/>
          </a:xfrm>
          <a:prstGeom prst="round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18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648586" y="6560288"/>
            <a:ext cx="11281144" cy="297712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Using Genetic Programming for Making a New Evolutionary Artwork, Based on Human-Computer Interactions for Autism Rehabilitation</a:t>
            </a:r>
          </a:p>
        </p:txBody>
      </p:sp>
      <p:sp>
        <p:nvSpPr>
          <p:cNvPr id="14" name="Trapezoid 13"/>
          <p:cNvSpPr/>
          <p:nvPr/>
        </p:nvSpPr>
        <p:spPr>
          <a:xfrm>
            <a:off x="5305647" y="1"/>
            <a:ext cx="3657600" cy="191386"/>
          </a:xfrm>
          <a:prstGeom prst="trapezoid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Validation and Results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35935" y="361507"/>
            <a:ext cx="11313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average contrast for several resolutions is summed as: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3147" y="785259"/>
            <a:ext cx="4610100" cy="11715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563526" y="1956835"/>
                <a:ext cx="10972800" cy="37384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20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𝑔𝑐𝑓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 GCF function output</a:t>
                </a:r>
              </a:p>
              <a:p>
                <a:pPr>
                  <a:lnSpc>
                    <a:spcPct val="200000"/>
                  </a:lnSpc>
                </a:pP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I= Input image</a:t>
                </a:r>
              </a:p>
              <a:p>
                <a:pPr>
                  <a:lnSpc>
                    <a:spcPct val="200000"/>
                  </a:lnSpc>
                </a:pP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K=Number of images</a:t>
                </a:r>
              </a:p>
              <a:p>
                <a:pPr>
                  <a:lnSpc>
                    <a:spcPct val="200000"/>
                  </a:lnSpc>
                </a:pP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</a:t>
                </a:r>
                <a:r>
                  <a:rPr lang="en-US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Resolution of the superpixels</a:t>
                </a:r>
              </a:p>
              <a:p>
                <a:pPr>
                  <a:lnSpc>
                    <a:spcPct val="200000"/>
                  </a:lnSpc>
                </a:pP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</a:t>
                </a:r>
                <a:r>
                  <a:rPr lang="en-US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Weight of the contrast of the superpixels (differs per resolution)</a:t>
                </a:r>
              </a:p>
              <a:p>
                <a:pPr>
                  <a:lnSpc>
                    <a:spcPct val="200000"/>
                  </a:lnSpc>
                </a:pP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  <a:r>
                  <a:rPr lang="en-US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A power factor (constant)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526" y="1956835"/>
                <a:ext cx="10972800" cy="3738459"/>
              </a:xfrm>
              <a:prstGeom prst="rect">
                <a:avLst/>
              </a:prstGeom>
              <a:blipFill rotWithShape="0">
                <a:blip r:embed="rId4"/>
                <a:stretch>
                  <a:fillRect l="-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6650104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>
            <a:off x="0" y="6411432"/>
            <a:ext cx="563526" cy="446568"/>
          </a:xfrm>
          <a:prstGeom prst="round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19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648586" y="6560288"/>
            <a:ext cx="11281144" cy="297712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Using Genetic Programming for Making a New Evolutionary Artwork, Based on Human-Computer Interactions for Autism Rehabilitation</a:t>
            </a:r>
          </a:p>
        </p:txBody>
      </p:sp>
      <p:sp>
        <p:nvSpPr>
          <p:cNvPr id="14" name="Trapezoid 13"/>
          <p:cNvSpPr/>
          <p:nvPr/>
        </p:nvSpPr>
        <p:spPr>
          <a:xfrm>
            <a:off x="5305647" y="1"/>
            <a:ext cx="3657600" cy="191386"/>
          </a:xfrm>
          <a:prstGeom prst="trapezoid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Validation and Results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35935" y="361507"/>
            <a:ext cx="1131304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Information Theory (IT):</a:t>
            </a:r>
          </a:p>
          <a:p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Average amount of information produced by a random source of data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Optimizes images that have a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low color compression ratio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Kolmogorov complexity using RGB entropy version of IT is used here: 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8968" y="2653923"/>
            <a:ext cx="2466975" cy="9429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435935" y="3522193"/>
                <a:ext cx="11493795" cy="21698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 Output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I= Input image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 = The image size (the number of pixels) 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</a:t>
                </a:r>
                <a:r>
                  <a:rPr lang="en-US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max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A constant colour code which is 30 in our case (10 bits for each R, G, B channel)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 stands for Kolmogorov complexity of the image (constant)</a:t>
                </a: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935" y="3522193"/>
                <a:ext cx="11493795" cy="2169825"/>
              </a:xfrm>
              <a:prstGeom prst="rect">
                <a:avLst/>
              </a:prstGeom>
              <a:blipFill rotWithShape="0">
                <a:blip r:embed="rId4"/>
                <a:stretch>
                  <a:fillRect l="-477" b="-1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9961989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>
            <a:off x="0" y="6411432"/>
            <a:ext cx="563526" cy="446568"/>
          </a:xfrm>
          <a:prstGeom prst="round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dirty="0"/>
              <a:t>2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726019" y="847313"/>
            <a:ext cx="8739962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Sections:</a:t>
            </a:r>
          </a:p>
          <a:p>
            <a:r>
              <a:rPr lang="en-US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Evolutionary computations (EC)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Genetic algorithm and programming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Evolutionary art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Autism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Autism rehabilitation or therapy</a:t>
            </a:r>
          </a:p>
          <a:p>
            <a:r>
              <a:rPr lang="en-US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Related prior works</a:t>
            </a:r>
          </a:p>
          <a:p>
            <a:r>
              <a:rPr lang="en-US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Proposed unsupervised evolutionary artwork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Terminal and Function sets</a:t>
            </a:r>
          </a:p>
          <a:p>
            <a:r>
              <a:rPr lang="en-US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Validation and results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Aesthetic measure (fitness function)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Global Contrast Factor (GCF)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Information Theory (IT)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Therapy result</a:t>
            </a:r>
          </a:p>
          <a:p>
            <a:r>
              <a:rPr lang="en-US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  <a:p>
            <a:r>
              <a:rPr lang="en-US" sz="20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Some important References</a:t>
            </a:r>
          </a:p>
        </p:txBody>
      </p:sp>
    </p:spTree>
    <p:extLst>
      <p:ext uri="{BB962C8B-B14F-4D97-AF65-F5344CB8AC3E}">
        <p14:creationId xmlns:p14="http://schemas.microsoft.com/office/powerpoint/2010/main" val="1973834495"/>
      </p:ext>
    </p:extLst>
  </p:cSld>
  <p:clrMapOvr>
    <a:masterClrMapping/>
  </p:clrMapOvr>
  <p:transition spd="slow">
    <p:wheel spokes="1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>
            <a:off x="0" y="6411432"/>
            <a:ext cx="563526" cy="446568"/>
          </a:xfrm>
          <a:prstGeom prst="round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20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648586" y="6560288"/>
            <a:ext cx="11281144" cy="297712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Using Genetic Programming for Making a New Evolutionary Artwork, Based on Human-Computer Interactions for Autism Rehabilitation</a:t>
            </a:r>
          </a:p>
        </p:txBody>
      </p:sp>
      <p:sp>
        <p:nvSpPr>
          <p:cNvPr id="14" name="Trapezoid 13"/>
          <p:cNvSpPr/>
          <p:nvPr/>
        </p:nvSpPr>
        <p:spPr>
          <a:xfrm>
            <a:off x="5305647" y="1"/>
            <a:ext cx="3657600" cy="191386"/>
          </a:xfrm>
          <a:prstGeom prst="trapezoid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Validation and Results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35935" y="361507"/>
            <a:ext cx="11313042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 condition: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15 runs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each aesthetic measure is performed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Collected the images of the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8 fittest individuals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each run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the 40 images of each experiment (15 runs, 8 fittest individuals) handpicked 8 images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 evolutionary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parameters were the same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each run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Populations of around 100 usually tended to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converge better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individuals and their offspring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the genetic operators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mutation (rate 0.5),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sub tree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crossover (rate 0.6)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used. 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Selection based on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roulette wheel selection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both parent selection and survivor selection is used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Next generation is selected based on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bests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from present and new individuals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164977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>
            <a:off x="0" y="6411432"/>
            <a:ext cx="563526" cy="446568"/>
          </a:xfrm>
          <a:prstGeom prst="round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21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648586" y="6560288"/>
            <a:ext cx="11281144" cy="297712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Using Genetic Programming for Making a New Evolutionary Artwork, Based on Human-Computer Interactions for Autism Rehabilitation</a:t>
            </a:r>
          </a:p>
        </p:txBody>
      </p:sp>
      <p:sp>
        <p:nvSpPr>
          <p:cNvPr id="14" name="Trapezoid 13"/>
          <p:cNvSpPr/>
          <p:nvPr/>
        </p:nvSpPr>
        <p:spPr>
          <a:xfrm>
            <a:off x="5305647" y="1"/>
            <a:ext cx="3657600" cy="191386"/>
          </a:xfrm>
          <a:prstGeom prst="trapezoid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Validation and Results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576" y="1060246"/>
            <a:ext cx="11266847" cy="489699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63526" y="385581"/>
            <a:ext cx="2608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Fitness functions results:</a:t>
            </a:r>
          </a:p>
        </p:txBody>
      </p:sp>
    </p:spTree>
    <p:extLst>
      <p:ext uri="{BB962C8B-B14F-4D97-AF65-F5344CB8AC3E}">
        <p14:creationId xmlns:p14="http://schemas.microsoft.com/office/powerpoint/2010/main" val="362179317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>
            <a:off x="0" y="6411432"/>
            <a:ext cx="563526" cy="446568"/>
          </a:xfrm>
          <a:prstGeom prst="round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22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648586" y="6560288"/>
            <a:ext cx="11281144" cy="297712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Using Genetic Programming for Making a New Evolutionary Artwork, Based on Human-Computer Interactions for Autism Rehabilitation</a:t>
            </a:r>
          </a:p>
        </p:txBody>
      </p:sp>
      <p:sp>
        <p:nvSpPr>
          <p:cNvPr id="14" name="Trapezoid 13"/>
          <p:cNvSpPr/>
          <p:nvPr/>
        </p:nvSpPr>
        <p:spPr>
          <a:xfrm>
            <a:off x="5305647" y="1"/>
            <a:ext cx="3657600" cy="191386"/>
          </a:xfrm>
          <a:prstGeom prst="trapezoid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Validation and Results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78465" y="404037"/>
            <a:ext cx="11334307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Therapy result</a:t>
            </a:r>
          </a:p>
          <a:p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3 autistic subjects (2 male and 1 female) in 3 days get EA treatments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 was different in each child (positives and negatives)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But and the end proper patterns have founded for therapy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First subject gets 29% treatments after 3 days. Child was attracted to smooth shapes, light colors with lowest EA complexity and vice versa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Second subject had similar result pattern’s to subject 1, but treatment estimation after day 3 was not satisfactory and just 12% (maybe because of girly nature of the subject)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Third male subject had very good interests in colors and shape and returned 35% of therapy estimation after day 3.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So all subjects (male or female) tend to smooth shapes, light colors and less shape complexity</a:t>
            </a:r>
          </a:p>
        </p:txBody>
      </p:sp>
    </p:spTree>
    <p:extLst>
      <p:ext uri="{BB962C8B-B14F-4D97-AF65-F5344CB8AC3E}">
        <p14:creationId xmlns:p14="http://schemas.microsoft.com/office/powerpoint/2010/main" val="2308247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>
            <a:off x="0" y="6411432"/>
            <a:ext cx="563526" cy="446568"/>
          </a:xfrm>
          <a:prstGeom prst="round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23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648586" y="6560288"/>
            <a:ext cx="11281144" cy="297712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Using Genetic Programming for Making a New Evolutionary Artwork, Based on Human-Computer Interactions for Autism Rehabilitation</a:t>
            </a:r>
          </a:p>
        </p:txBody>
      </p:sp>
      <p:sp>
        <p:nvSpPr>
          <p:cNvPr id="14" name="Trapezoid 13"/>
          <p:cNvSpPr/>
          <p:nvPr/>
        </p:nvSpPr>
        <p:spPr>
          <a:xfrm>
            <a:off x="5305647" y="1"/>
            <a:ext cx="3657600" cy="191386"/>
          </a:xfrm>
          <a:prstGeom prst="trapezoid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Validation and Results</a:t>
            </a:r>
          </a:p>
        </p:txBody>
      </p:sp>
      <p:sp>
        <p:nvSpPr>
          <p:cNvPr id="7" name="TextBox 6"/>
          <p:cNvSpPr txBox="1"/>
          <p:nvPr/>
        </p:nvSpPr>
        <p:spPr>
          <a:xfrm rot="16200000">
            <a:off x="-1254380" y="2317898"/>
            <a:ext cx="508236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Subject 1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1060" y="191387"/>
            <a:ext cx="9454449" cy="6220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42387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>
            <a:off x="0" y="6411432"/>
            <a:ext cx="563526" cy="446568"/>
          </a:xfrm>
          <a:prstGeom prst="round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24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648586" y="6560288"/>
            <a:ext cx="11281144" cy="297712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Using Genetic Programming for Making a New Evolutionary Artwork, Based on Human-Computer Interactions for Autism Rehabilitation</a:t>
            </a:r>
          </a:p>
        </p:txBody>
      </p:sp>
      <p:sp>
        <p:nvSpPr>
          <p:cNvPr id="14" name="Trapezoid 13"/>
          <p:cNvSpPr/>
          <p:nvPr/>
        </p:nvSpPr>
        <p:spPr>
          <a:xfrm>
            <a:off x="5305647" y="1"/>
            <a:ext cx="3657600" cy="191386"/>
          </a:xfrm>
          <a:prstGeom prst="trapezoid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Validation and Results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8409" y="355638"/>
            <a:ext cx="9494874" cy="604039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 rot="16200000">
            <a:off x="-1254380" y="2317898"/>
            <a:ext cx="508236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Subject 2</a:t>
            </a:r>
          </a:p>
        </p:txBody>
      </p:sp>
    </p:spTree>
    <p:extLst>
      <p:ext uri="{BB962C8B-B14F-4D97-AF65-F5344CB8AC3E}">
        <p14:creationId xmlns:p14="http://schemas.microsoft.com/office/powerpoint/2010/main" val="270829703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>
            <a:off x="0" y="6411432"/>
            <a:ext cx="563526" cy="446568"/>
          </a:xfrm>
          <a:prstGeom prst="round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25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648586" y="6560288"/>
            <a:ext cx="11281144" cy="297712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Using Genetic Programming for Making a New Evolutionary Artwork, Based on Human-Computer Interactions for Autism Rehabilitation</a:t>
            </a:r>
          </a:p>
        </p:txBody>
      </p:sp>
      <p:sp>
        <p:nvSpPr>
          <p:cNvPr id="14" name="Trapezoid 13"/>
          <p:cNvSpPr/>
          <p:nvPr/>
        </p:nvSpPr>
        <p:spPr>
          <a:xfrm>
            <a:off x="5305647" y="1"/>
            <a:ext cx="3657600" cy="191386"/>
          </a:xfrm>
          <a:prstGeom prst="trapezoid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Validation and Results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0077" y="286448"/>
            <a:ext cx="9448179" cy="617877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 rot="16200000">
            <a:off x="-1254380" y="2317898"/>
            <a:ext cx="508236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Subject 3</a:t>
            </a:r>
          </a:p>
        </p:txBody>
      </p:sp>
    </p:spTree>
    <p:extLst>
      <p:ext uri="{BB962C8B-B14F-4D97-AF65-F5344CB8AC3E}">
        <p14:creationId xmlns:p14="http://schemas.microsoft.com/office/powerpoint/2010/main" val="89340554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>
            <a:off x="0" y="6411432"/>
            <a:ext cx="563526" cy="446568"/>
          </a:xfrm>
          <a:prstGeom prst="round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26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648586" y="6560288"/>
            <a:ext cx="11281144" cy="297712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Using Genetic Programming for Making a New Evolutionary Artwork, Based on Human-Computer Interactions for Autism Rehabilitation</a:t>
            </a:r>
          </a:p>
        </p:txBody>
      </p:sp>
      <p:sp>
        <p:nvSpPr>
          <p:cNvPr id="14" name="Trapezoid 13"/>
          <p:cNvSpPr/>
          <p:nvPr/>
        </p:nvSpPr>
        <p:spPr>
          <a:xfrm>
            <a:off x="5305647" y="1"/>
            <a:ext cx="3657600" cy="191386"/>
          </a:xfrm>
          <a:prstGeom prst="trapezoid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Conclusion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25302" y="329609"/>
            <a:ext cx="11419368" cy="5493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Conclusion</a:t>
            </a:r>
          </a:p>
          <a:p>
            <a:endParaRPr lang="en-US" dirty="0"/>
          </a:p>
          <a:p>
            <a:pPr marL="342900" indent="-342900">
              <a:lnSpc>
                <a:spcPct val="250000"/>
              </a:lnSpc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Using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A.I and image processing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had good effects in autism therapy in last two decades</a:t>
            </a:r>
          </a:p>
          <a:p>
            <a:pPr marL="342900" indent="-342900">
              <a:lnSpc>
                <a:spcPct val="250000"/>
              </a:lnSpc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evolutionary art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structure used it to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autism therapy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this paper</a:t>
            </a:r>
          </a:p>
          <a:p>
            <a:pPr marL="342900" indent="-342900">
              <a:lnSpc>
                <a:spcPct val="250000"/>
              </a:lnSpc>
              <a:buFont typeface="+mj-lt"/>
              <a:buAutoNum type="arabicPeriod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Positives and negatives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 had been shown in the 3 subjects </a:t>
            </a:r>
          </a:p>
          <a:p>
            <a:pPr marL="342900" indent="-342900">
              <a:lnSpc>
                <a:spcPct val="250000"/>
              </a:lnSpc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 the end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proper pattern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had been founded </a:t>
            </a:r>
          </a:p>
          <a:p>
            <a:pPr marL="342900" indent="-342900">
              <a:lnSpc>
                <a:spcPct val="250000"/>
              </a:lnSpc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 of the subjects tend to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smoother and lighter artworks with lowest complexity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vice versa</a:t>
            </a:r>
          </a:p>
          <a:p>
            <a:pPr marL="342900" indent="-342900">
              <a:lnSpc>
                <a:spcPct val="250000"/>
              </a:lnSpc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Even it is possible to change the evolutionary algorithm to algorithms such as:</a:t>
            </a:r>
          </a:p>
          <a:p>
            <a:pPr marL="342900" indent="-342900">
              <a:lnSpc>
                <a:spcPct val="250000"/>
              </a:lnSpc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PSO, ACO, DE, ICA, GGO or Bat algorithm to use other sides of the nature to make different and even better systems</a:t>
            </a:r>
          </a:p>
        </p:txBody>
      </p:sp>
    </p:spTree>
    <p:extLst>
      <p:ext uri="{BB962C8B-B14F-4D97-AF65-F5344CB8AC3E}">
        <p14:creationId xmlns:p14="http://schemas.microsoft.com/office/powerpoint/2010/main" val="57916918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>
            <a:off x="0" y="6411432"/>
            <a:ext cx="563526" cy="446568"/>
          </a:xfrm>
          <a:prstGeom prst="round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27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648586" y="6560288"/>
            <a:ext cx="11281144" cy="297712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Using Genetic Programming for Making a New Evolutionary Artwork, Based on Human-Computer Interactions for Autism Rehabilitation</a:t>
            </a:r>
          </a:p>
        </p:txBody>
      </p:sp>
      <p:sp>
        <p:nvSpPr>
          <p:cNvPr id="14" name="Trapezoid 13"/>
          <p:cNvSpPr/>
          <p:nvPr/>
        </p:nvSpPr>
        <p:spPr>
          <a:xfrm>
            <a:off x="5305647" y="1"/>
            <a:ext cx="3657600" cy="191386"/>
          </a:xfrm>
          <a:prstGeom prst="trapezoid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References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66060" y="191387"/>
            <a:ext cx="11259879" cy="63248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References:</a:t>
            </a:r>
            <a:endParaRPr 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[26]	Dawkins, R. (1986). The Blind Watchmaker. Penguin Books.</a:t>
            </a:r>
          </a:p>
          <a:p>
            <a:pPr algn="just"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[27]	Sims, K. (1991). Artificial evolution for computer graphics. ACM Computer Graphics, 25(4): 319–328.</a:t>
            </a:r>
          </a:p>
          <a:p>
            <a:pPr algn="just"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[28]	Todd, S., Latham, W. (1992). Evolutionary Art and Computers. Academic Press.</a:t>
            </a:r>
          </a:p>
          <a:p>
            <a:pPr algn="just"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[29]	Lewis, Matthew. "Evolutionary visual art and design." The art of artificial evolution. Springer Berlin Heidelberg, 2008. 3-37.</a:t>
            </a:r>
          </a:p>
          <a:p>
            <a:pPr algn="just"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[30]	Hart, D. (2006). D. a. hart abstract art. http://dahart.com</a:t>
            </a:r>
          </a:p>
          <a:p>
            <a:pPr algn="just"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[31]	Bacon, D. (2003).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geneticArt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IV. http://www.accesscom.com/~darius/ hacks/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evoart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</a:p>
          <a:p>
            <a:pPr algn="just"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[32]	Davidson, A. (1999). Biography – evolutionary image explorer. http://spaz. ca/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aaron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/SCS/biography/</a:t>
            </a:r>
          </a:p>
          <a:p>
            <a:pPr algn="just"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[33]	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Kleiwig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P. (2006). Genetic art. http://www.let.rug.nl/kleiweg/genart/ genart.html</a:t>
            </a:r>
          </a:p>
          <a:p>
            <a:pPr algn="just"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[34]	Maxwell, J.A. (2006). Image evolve applet. http://www.acm.vt.edu/~jmaxwell/evolve/</a:t>
            </a:r>
          </a:p>
          <a:p>
            <a:pPr algn="just"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[35]	Mills, A. (2006). Evolutionary art gallery. http://www.ashleymills.com/?q= gallery</a:t>
            </a:r>
          </a:p>
          <a:p>
            <a:pPr algn="just"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[36]	Saunders, R. (2006).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Evol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http://wwwpeople.arch.usyd.edu.au/~rob/ applets/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genart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/GenArt.html</a:t>
            </a:r>
          </a:p>
          <a:p>
            <a:pPr algn="just"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[37]	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Ellingsen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E. (2006).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Steike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genetic art. http://steike.com/GeneticArt</a:t>
            </a:r>
          </a:p>
          <a:p>
            <a:pPr algn="just"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[38]	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Gerstmann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D. (2004).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Spawner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http://home.myuw.net/dgerstma/content/ graphics/programs/spawner.shtml</a:t>
            </a:r>
          </a:p>
        </p:txBody>
      </p:sp>
    </p:spTree>
    <p:extLst>
      <p:ext uri="{BB962C8B-B14F-4D97-AF65-F5344CB8AC3E}">
        <p14:creationId xmlns:p14="http://schemas.microsoft.com/office/powerpoint/2010/main" val="399183038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>
            <a:off x="0" y="6411432"/>
            <a:ext cx="563526" cy="446568"/>
          </a:xfrm>
          <a:prstGeom prst="round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28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648586" y="6560288"/>
            <a:ext cx="11281144" cy="297712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Using Genetic Programming for Making a New Evolutionary Artwork, Based on Human-Computer Interactions for Autism Rehabilitation</a:t>
            </a:r>
          </a:p>
        </p:txBody>
      </p:sp>
      <p:sp>
        <p:nvSpPr>
          <p:cNvPr id="14" name="Trapezoid 13"/>
          <p:cNvSpPr/>
          <p:nvPr/>
        </p:nvSpPr>
        <p:spPr>
          <a:xfrm>
            <a:off x="5305647" y="1"/>
            <a:ext cx="3657600" cy="191386"/>
          </a:xfrm>
          <a:prstGeom prst="trapezoid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References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86316" y="149868"/>
            <a:ext cx="11142921" cy="6601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[39]	McAllister, D. (2006). David McAllister’s Genetic Art. http://home.comcast. net/~davemc0/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GenArt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</a:p>
          <a:p>
            <a:pPr algn="just"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[40]	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Baluja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S.,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Pomerleau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D.,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Jochem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T. (1994). Towards automated artificial evolution for computer-generated images. Connection Science, 6(2 and 3): 325–354</a:t>
            </a:r>
          </a:p>
          <a:p>
            <a:pPr algn="just"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[41]	Greenfield, G.R. (1998). New directions for evolving expressions. In: BRIDGES: Mathematical Connections in Art, Music and Science</a:t>
            </a:r>
          </a:p>
          <a:p>
            <a:pPr algn="just"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[42]	Greenfield, G.R. (1999). On understanding the search problem for image spaces. In: BRIDGES: Mathematical Connections in Art, Music and Science</a:t>
            </a:r>
          </a:p>
          <a:p>
            <a:pPr algn="just"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[43]	Greenfield, G.R. (2000). Mathematical building blocks for evolving expressions. In: BRIDGES: Mathematical Connections in Art, Music and Science</a:t>
            </a:r>
          </a:p>
          <a:p>
            <a:pPr algn="just"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[44]	Machado, P., Cardoso, A. (2003).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NEvAr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system overview. In: Proceedings of Generative Art 2003. Milan, Italy</a:t>
            </a:r>
          </a:p>
          <a:p>
            <a:pPr algn="just"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[45]	Wang, Michelle, and Denise Reid. "Using the virtual reality-cognitive rehabilitation approach to improve contextual processing in children with autism." The Scientific World Journal 2013 (2013).</a:t>
            </a:r>
          </a:p>
          <a:p>
            <a:pPr algn="just"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[46]	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Boccanfuso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Laura, and Jason M.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O’Kane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"CHARLIE: An adaptive robot design with hand and face tracking for use in autism therapy." International journal of social robotics 3.4 (2011): 337-347.</a:t>
            </a:r>
          </a:p>
          <a:p>
            <a:pPr algn="just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927644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>
            <a:off x="0" y="6411432"/>
            <a:ext cx="563526" cy="446568"/>
          </a:xfrm>
          <a:prstGeom prst="round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dirty="0"/>
              <a:t>29</a:t>
            </a:r>
            <a:endParaRPr lang="en-US" dirty="0"/>
          </a:p>
        </p:txBody>
      </p:sp>
      <p:sp>
        <p:nvSpPr>
          <p:cNvPr id="13" name="Rounded Rectangle 12"/>
          <p:cNvSpPr/>
          <p:nvPr/>
        </p:nvSpPr>
        <p:spPr>
          <a:xfrm>
            <a:off x="648586" y="6560288"/>
            <a:ext cx="11281144" cy="297712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Using Genetic Programming for Making a New Evolutionary Artwork, Based on Human-Computer Interactions for Autism Rehabilitation</a:t>
            </a:r>
          </a:p>
        </p:txBody>
      </p:sp>
      <p:sp>
        <p:nvSpPr>
          <p:cNvPr id="14" name="Trapezoid 13"/>
          <p:cNvSpPr/>
          <p:nvPr/>
        </p:nvSpPr>
        <p:spPr>
          <a:xfrm>
            <a:off x="5305647" y="1"/>
            <a:ext cx="3657600" cy="191386"/>
          </a:xfrm>
          <a:prstGeom prst="trapezoid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End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077047" y="1606138"/>
            <a:ext cx="2089297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0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561907" y="457199"/>
            <a:ext cx="468775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17767085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>
            <a:off x="0" y="6411432"/>
            <a:ext cx="563526" cy="446568"/>
          </a:xfrm>
          <a:prstGeom prst="round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dirty="0"/>
              <a:t>3</a:t>
            </a:r>
            <a:endParaRPr lang="en-US" dirty="0"/>
          </a:p>
        </p:txBody>
      </p:sp>
      <p:sp>
        <p:nvSpPr>
          <p:cNvPr id="13" name="Rounded Rectangle 12"/>
          <p:cNvSpPr/>
          <p:nvPr/>
        </p:nvSpPr>
        <p:spPr>
          <a:xfrm>
            <a:off x="648586" y="6560288"/>
            <a:ext cx="11281144" cy="297712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Using Genetic Programming for Making a New Evolutionary Artwork, Based on Human-Computer Interactions for Autism Rehabilitation</a:t>
            </a:r>
          </a:p>
        </p:txBody>
      </p:sp>
      <p:sp>
        <p:nvSpPr>
          <p:cNvPr id="14" name="Trapezoid 13"/>
          <p:cNvSpPr/>
          <p:nvPr/>
        </p:nvSpPr>
        <p:spPr>
          <a:xfrm>
            <a:off x="5305647" y="1"/>
            <a:ext cx="3657600" cy="191386"/>
          </a:xfrm>
          <a:prstGeom prst="trapezoid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Introduction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39479" y="191387"/>
            <a:ext cx="11313042" cy="8402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Introduction:</a:t>
            </a:r>
          </a:p>
          <a:p>
            <a:pPr marL="342900" indent="-342900">
              <a:lnSpc>
                <a:spcPct val="250000"/>
              </a:lnSpc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 processing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in, entertainment, industry, medicine, engineering and …</a:t>
            </a:r>
          </a:p>
          <a:p>
            <a:pPr marL="342900" indent="-342900">
              <a:lnSpc>
                <a:spcPct val="250000"/>
              </a:lnSpc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 processing techniques in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psychology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rehabilitation </a:t>
            </a:r>
          </a:p>
          <a:p>
            <a:pPr marL="342900" indent="-342900">
              <a:lnSpc>
                <a:spcPct val="250000"/>
              </a:lnSpc>
              <a:buFont typeface="+mj-lt"/>
              <a:buAutoNum type="arabicPeriod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Evolutionary Computations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(EC), are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nature inspired algorithms</a:t>
            </a:r>
          </a:p>
          <a:p>
            <a:pPr marL="342900" indent="-342900">
              <a:lnSpc>
                <a:spcPct val="250000"/>
              </a:lnSpc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Algorithms which uses EC are called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Evolutionary algorithms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(EA)</a:t>
            </a:r>
          </a:p>
          <a:p>
            <a:pPr marL="342900" indent="-3429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Using evolutionary algorithms could create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Evolutionary Art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(EA)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Which is possible to use it for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painting therapy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 autistic people needs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different and unknown ways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learn and rehabilitate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is possible to use 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 to rehabilitate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people with Autistic Spectrum Disorder (ASD)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098890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>
            <a:off x="0" y="6411432"/>
            <a:ext cx="563526" cy="446568"/>
          </a:xfrm>
          <a:prstGeom prst="round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648586" y="6560288"/>
            <a:ext cx="11281144" cy="297712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Using Genetic Programming for Making a New Evolutionary Artwork, Based on Human-Computer Interactions for Autism Rehabilitation</a:t>
            </a:r>
          </a:p>
        </p:txBody>
      </p:sp>
      <p:sp>
        <p:nvSpPr>
          <p:cNvPr id="14" name="Trapezoid 13"/>
          <p:cNvSpPr/>
          <p:nvPr/>
        </p:nvSpPr>
        <p:spPr>
          <a:xfrm>
            <a:off x="5305647" y="1"/>
            <a:ext cx="3657600" cy="191386"/>
          </a:xfrm>
          <a:prstGeom prst="trapezoid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Introduction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39479" y="282683"/>
            <a:ext cx="11313042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Evolutionary Computations and Evolutionary Algorithms (EA):</a:t>
            </a:r>
          </a:p>
          <a:p>
            <a:endParaRPr lang="en-US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EC are inspired by nature for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solving mathematical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problems.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Algorithms which uses EC is called EA and each EA have:</a:t>
            </a:r>
          </a:p>
          <a:p>
            <a:endParaRPr 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Initial population (individuals)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Generations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Selection (Parents) (Roulette wheel)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Recombination (Depends)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Mutation (Small random change in each generation on individuals)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Candidate solution iteratively (step by step) updated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Updating Fitness or cost function (Evolve)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Selection (New) (Roulette wheel)</a:t>
            </a:r>
          </a:p>
          <a:p>
            <a:endParaRPr 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Has application in:</a:t>
            </a:r>
          </a:p>
          <a:p>
            <a:endParaRPr 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Optimization-Clustering-Regression-Edge detection and more</a:t>
            </a:r>
          </a:p>
        </p:txBody>
      </p:sp>
    </p:spTree>
    <p:extLst>
      <p:ext uri="{BB962C8B-B14F-4D97-AF65-F5344CB8AC3E}">
        <p14:creationId xmlns:p14="http://schemas.microsoft.com/office/powerpoint/2010/main" val="268072379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>
            <a:off x="0" y="6411432"/>
            <a:ext cx="563526" cy="446568"/>
          </a:xfrm>
          <a:prstGeom prst="round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648586" y="6560288"/>
            <a:ext cx="11281144" cy="297712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Using Genetic Programming for Making a New Evolutionary Artwork, Based on Human-Computer Interactions for Autism Rehabilitation</a:t>
            </a:r>
          </a:p>
        </p:txBody>
      </p:sp>
      <p:sp>
        <p:nvSpPr>
          <p:cNvPr id="14" name="Trapezoid 13"/>
          <p:cNvSpPr/>
          <p:nvPr/>
        </p:nvSpPr>
        <p:spPr>
          <a:xfrm>
            <a:off x="5305647" y="1"/>
            <a:ext cx="3657600" cy="191386"/>
          </a:xfrm>
          <a:prstGeom prst="trapezoid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Introduction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35935" y="361507"/>
            <a:ext cx="11313042" cy="2674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Genetic Algorithm (GA) and Genetic Programming (GP):</a:t>
            </a:r>
          </a:p>
          <a:p>
            <a:endParaRPr lang="en-US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 is an EA just like PSO, ABC, BAT algorithm, GGO, ICA and more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Inspire from nature ( Biological actions=bio-inspired)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Recombination (Cross over)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Mutation (Changing in a gene or bit in chromosome )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GP is interface of GA in schema of a computer program not a string like GA.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1208" y="3115259"/>
            <a:ext cx="5295900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15709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>
            <a:off x="0" y="6411432"/>
            <a:ext cx="563526" cy="446568"/>
          </a:xfrm>
          <a:prstGeom prst="round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648586" y="6560288"/>
            <a:ext cx="11281144" cy="297712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Using Genetic Programming for Making a New Evolutionary Artwork, Based on Human-Computer Interactions for Autism Rehabilitation</a:t>
            </a:r>
          </a:p>
        </p:txBody>
      </p:sp>
      <p:sp>
        <p:nvSpPr>
          <p:cNvPr id="14" name="Trapezoid 13"/>
          <p:cNvSpPr/>
          <p:nvPr/>
        </p:nvSpPr>
        <p:spPr>
          <a:xfrm>
            <a:off x="5305647" y="1"/>
            <a:ext cx="3657600" cy="191386"/>
          </a:xfrm>
          <a:prstGeom prst="trapezoid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Introduction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35935" y="361507"/>
            <a:ext cx="11313042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Evolutionary Art (EA):</a:t>
            </a:r>
          </a:p>
          <a:p>
            <a:endParaRPr lang="en-US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Artist does not make the work 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make the construction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Putting  system in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iterated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process of selection and modification to arrive at a final product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Artist is the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selective agent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Human-computer interaction (HCI) that human orders and computer generates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Computer make the next art or artwork according to selected artworks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Here GA is employed to generate visual artwork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could be used in sound and signal processing to make music</a:t>
            </a:r>
          </a:p>
        </p:txBody>
      </p:sp>
    </p:spTree>
    <p:extLst>
      <p:ext uri="{BB962C8B-B14F-4D97-AF65-F5344CB8AC3E}">
        <p14:creationId xmlns:p14="http://schemas.microsoft.com/office/powerpoint/2010/main" val="8380658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>
            <a:off x="0" y="6411432"/>
            <a:ext cx="563526" cy="446568"/>
          </a:xfrm>
          <a:prstGeom prst="round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648586" y="6560288"/>
            <a:ext cx="11281144" cy="297712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Using Genetic Programming for Making a New Evolutionary Artwork, Based on Human-Computer Interactions for Autism Rehabilitation</a:t>
            </a:r>
          </a:p>
        </p:txBody>
      </p:sp>
      <p:sp>
        <p:nvSpPr>
          <p:cNvPr id="14" name="Trapezoid 13"/>
          <p:cNvSpPr/>
          <p:nvPr/>
        </p:nvSpPr>
        <p:spPr>
          <a:xfrm>
            <a:off x="5305647" y="1"/>
            <a:ext cx="3657600" cy="191386"/>
          </a:xfrm>
          <a:prstGeom prst="trapezoid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Introduction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35935" y="361507"/>
            <a:ext cx="11313042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Autism and autistic people: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Autistic people known as people with Autistic Spectrum Disorder (ASD)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Troubles with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social interaction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communication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Repetitive behavior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the main sign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Signs in the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first two or three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years of their child's life will appear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Develop step by step, and get worse through time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Autism is caused by a combination of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genetic and environmental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factors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Risk factors include certain infections along pregnancy such as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alcohol, or cocaine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…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Affects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information processing in the brain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changing how nerve cells and their synapses connect and organize 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this occurs is not well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understood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686101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>
            <a:off x="0" y="6411432"/>
            <a:ext cx="563526" cy="446568"/>
          </a:xfrm>
          <a:prstGeom prst="round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8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648586" y="6560288"/>
            <a:ext cx="11281144" cy="297712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Using Genetic Programming for Making a New Evolutionary Artwork, Based on Human-Computer Interactions for Autism Rehabilitation</a:t>
            </a:r>
          </a:p>
        </p:txBody>
      </p:sp>
      <p:sp>
        <p:nvSpPr>
          <p:cNvPr id="14" name="Trapezoid 13"/>
          <p:cNvSpPr/>
          <p:nvPr/>
        </p:nvSpPr>
        <p:spPr>
          <a:xfrm>
            <a:off x="5305647" y="1"/>
            <a:ext cx="3657600" cy="191386"/>
          </a:xfrm>
          <a:prstGeom prst="trapezoid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Introduction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39479" y="171408"/>
            <a:ext cx="11313042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Autism rehabilitation or therapy:</a:t>
            </a:r>
          </a:p>
          <a:p>
            <a:endParaRPr lang="en-US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Autism therapies are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interventions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that attempt to reduce problem behaviors</a:t>
            </a:r>
            <a:endParaRPr lang="en-US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order to increase the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quality of life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Treatment is typically depends on person's needs</a:t>
            </a:r>
            <a:endParaRPr lang="en-US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Two major categories: </a:t>
            </a:r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educational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interventions and </a:t>
            </a:r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medical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management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Therapy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early in life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help children with ASD acquire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self-care, social, and job skills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Often can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improve functioning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decrease symptom power 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Intervention by around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age three years is crucial 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Available approaches include applied behavior analysis (ABA), structured teaching, speech and language therapy, social skills therapy and …</a:t>
            </a:r>
            <a:endParaRPr lang="en-US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470619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>
            <a:off x="0" y="6411432"/>
            <a:ext cx="563526" cy="446568"/>
          </a:xfrm>
          <a:prstGeom prst="round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9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648586" y="6560288"/>
            <a:ext cx="11281144" cy="297712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Using Genetic Programming for Making a New Evolutionary Artwork, Based on Human-Computer Interactions for Autism Rehabilitation</a:t>
            </a:r>
          </a:p>
        </p:txBody>
      </p:sp>
      <p:sp>
        <p:nvSpPr>
          <p:cNvPr id="14" name="Trapezoid 13"/>
          <p:cNvSpPr/>
          <p:nvPr/>
        </p:nvSpPr>
        <p:spPr>
          <a:xfrm>
            <a:off x="5305647" y="1"/>
            <a:ext cx="3657600" cy="191386"/>
          </a:xfrm>
          <a:prstGeom prst="trapezoid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Introduction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35935" y="361507"/>
            <a:ext cx="1131304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791" y="335093"/>
            <a:ext cx="11015330" cy="6187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01728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2008</TotalTime>
  <Words>2588</Words>
  <Application>Microsoft Office PowerPoint</Application>
  <PresentationFormat>Widescreen</PresentationFormat>
  <Paragraphs>320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Arial</vt:lpstr>
      <vt:lpstr>Calibri</vt:lpstr>
      <vt:lpstr>Calibri Light</vt:lpstr>
      <vt:lpstr>Cambria Math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hussain mosavi</dc:creator>
  <cp:lastModifiedBy>hosein mosavi</cp:lastModifiedBy>
  <cp:revision>88</cp:revision>
  <dcterms:created xsi:type="dcterms:W3CDTF">2018-05-05T10:36:30Z</dcterms:created>
  <dcterms:modified xsi:type="dcterms:W3CDTF">2021-10-30T11:23:14Z</dcterms:modified>
</cp:coreProperties>
</file>